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1" r:id="rId5"/>
    <p:sldId id="262" r:id="rId6"/>
    <p:sldId id="260" r:id="rId7"/>
    <p:sldId id="259"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9"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1328741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310561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69590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3412987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9388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1478611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3358051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89971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168684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1388E3-5E98-42A3-9F54-3CFDD85F3802}"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193760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1388E3-5E98-42A3-9F54-3CFDD85F3802}"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2819551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1388E3-5E98-42A3-9F54-3CFDD85F3802}" type="datetimeFigureOut">
              <a:rPr lang="en-US" smtClean="0"/>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157927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1388E3-5E98-42A3-9F54-3CFDD85F3802}" type="datetimeFigureOut">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87984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388E3-5E98-42A3-9F54-3CFDD85F3802}" type="datetimeFigureOut">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2483646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1388E3-5E98-42A3-9F54-3CFDD85F3802}"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291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1388E3-5E98-42A3-9F54-3CFDD85F3802}"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630F-45AF-4B10-86A8-87D199A2E340}" type="slidenum">
              <a:rPr lang="en-US" smtClean="0"/>
              <a:t>‹#›</a:t>
            </a:fld>
            <a:endParaRPr lang="en-US"/>
          </a:p>
        </p:txBody>
      </p:sp>
    </p:spTree>
    <p:extLst>
      <p:ext uri="{BB962C8B-B14F-4D97-AF65-F5344CB8AC3E}">
        <p14:creationId xmlns:p14="http://schemas.microsoft.com/office/powerpoint/2010/main" val="231131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1388E3-5E98-42A3-9F54-3CFDD85F3802}" type="datetimeFigureOut">
              <a:rPr lang="en-US" smtClean="0"/>
              <a:t>2/20/2018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FB630F-45AF-4B10-86A8-87D199A2E340}" type="slidenum">
              <a:rPr lang="en-US" smtClean="0"/>
              <a:t>‹#›</a:t>
            </a:fld>
            <a:endParaRPr lang="en-US"/>
          </a:p>
        </p:txBody>
      </p:sp>
    </p:spTree>
    <p:extLst>
      <p:ext uri="{BB962C8B-B14F-4D97-AF65-F5344CB8AC3E}">
        <p14:creationId xmlns:p14="http://schemas.microsoft.com/office/powerpoint/2010/main" val="99843892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sulawmootcourt.org/internal-competitions/" TargetMode="External"/><Relationship Id="rId2" Type="http://schemas.openxmlformats.org/officeDocument/2006/relationships/hyperlink" Target="mailto:asu.moot.court.board@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Oplinger Closing Argument Competition</a:t>
            </a:r>
          </a:p>
        </p:txBody>
      </p:sp>
      <p:sp>
        <p:nvSpPr>
          <p:cNvPr id="3" name="Subtitle 2"/>
          <p:cNvSpPr>
            <a:spLocks noGrp="1"/>
          </p:cNvSpPr>
          <p:nvPr>
            <p:ph type="subTitle" idx="1"/>
          </p:nvPr>
        </p:nvSpPr>
        <p:spPr/>
        <p:txBody>
          <a:bodyPr/>
          <a:lstStyle/>
          <a:p>
            <a:pPr algn="ctr"/>
            <a:r>
              <a:rPr lang="en-US" dirty="0"/>
              <a:t>Info Session</a:t>
            </a:r>
          </a:p>
        </p:txBody>
      </p:sp>
    </p:spTree>
    <p:extLst>
      <p:ext uri="{BB962C8B-B14F-4D97-AF65-F5344CB8AC3E}">
        <p14:creationId xmlns:p14="http://schemas.microsoft.com/office/powerpoint/2010/main" val="112739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Info</a:t>
            </a:r>
          </a:p>
        </p:txBody>
      </p:sp>
      <p:sp>
        <p:nvSpPr>
          <p:cNvPr id="3" name="Content Placeholder 2"/>
          <p:cNvSpPr>
            <a:spLocks noGrp="1"/>
          </p:cNvSpPr>
          <p:nvPr>
            <p:ph idx="1"/>
          </p:nvPr>
        </p:nvSpPr>
        <p:spPr/>
        <p:txBody>
          <a:bodyPr/>
          <a:lstStyle/>
          <a:p>
            <a:r>
              <a:rPr lang="en-US" dirty="0"/>
              <a:t>What: Oplinger Closing Argument Competition</a:t>
            </a:r>
          </a:p>
          <a:p>
            <a:r>
              <a:rPr lang="en-US" dirty="0"/>
              <a:t>When: March 19, 20 (Finals March 22</a:t>
            </a:r>
            <a:r>
              <a:rPr lang="en-US" baseline="30000" dirty="0"/>
              <a:t>nd</a:t>
            </a:r>
            <a:r>
              <a:rPr lang="en-US" dirty="0"/>
              <a:t>)</a:t>
            </a:r>
          </a:p>
          <a:p>
            <a:r>
              <a:rPr lang="en-US" dirty="0"/>
              <a:t>Time: 6 – 9:15 PM</a:t>
            </a:r>
          </a:p>
          <a:p>
            <a:r>
              <a:rPr lang="en-US" dirty="0"/>
              <a:t>Location: </a:t>
            </a:r>
            <a:r>
              <a:rPr lang="en-US" dirty="0" err="1"/>
              <a:t>Beus</a:t>
            </a:r>
            <a:r>
              <a:rPr lang="en-US" dirty="0"/>
              <a:t> Center for Law &amp; Society</a:t>
            </a:r>
          </a:p>
          <a:p>
            <a:endParaRPr lang="en-US" dirty="0"/>
          </a:p>
          <a:p>
            <a:endParaRPr lang="en-US" dirty="0"/>
          </a:p>
        </p:txBody>
      </p:sp>
    </p:spTree>
    <p:extLst>
      <p:ext uri="{BB962C8B-B14F-4D97-AF65-F5344CB8AC3E}">
        <p14:creationId xmlns:p14="http://schemas.microsoft.com/office/powerpoint/2010/main" val="310095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It Works</a:t>
            </a:r>
          </a:p>
        </p:txBody>
      </p:sp>
      <p:sp>
        <p:nvSpPr>
          <p:cNvPr id="3" name="Content Placeholder 2"/>
          <p:cNvSpPr>
            <a:spLocks noGrp="1"/>
          </p:cNvSpPr>
          <p:nvPr>
            <p:ph idx="1"/>
          </p:nvPr>
        </p:nvSpPr>
        <p:spPr/>
        <p:txBody>
          <a:bodyPr/>
          <a:lstStyle/>
          <a:p>
            <a:r>
              <a:rPr lang="en-US" dirty="0"/>
              <a:t>Each competitor gives a 15 minute closing argument</a:t>
            </a:r>
          </a:p>
          <a:p>
            <a:pPr lvl="1"/>
            <a:r>
              <a:rPr lang="en-US" dirty="0"/>
              <a:t>Plaintiff starts, usually reserves time for rebuttal (1-2 mins)</a:t>
            </a:r>
          </a:p>
          <a:p>
            <a:pPr lvl="1"/>
            <a:r>
              <a:rPr lang="en-US" dirty="0"/>
              <a:t>Judges act as a Jury</a:t>
            </a:r>
          </a:p>
          <a:p>
            <a:pPr lvl="1"/>
            <a:r>
              <a:rPr lang="en-US" dirty="0"/>
              <a:t>Closed Universe Problem (no outside jury instructions/statutes unless mentioned)</a:t>
            </a:r>
          </a:p>
          <a:p>
            <a:r>
              <a:rPr lang="en-US" dirty="0"/>
              <a:t>PPT, props, and visual aids encouraged!</a:t>
            </a:r>
          </a:p>
          <a:p>
            <a:pPr lvl="1"/>
            <a:r>
              <a:rPr lang="en-US" dirty="0"/>
              <a:t>Judges like extras if helpful</a:t>
            </a:r>
          </a:p>
          <a:p>
            <a:pPr lvl="2"/>
            <a:r>
              <a:rPr lang="en-US" dirty="0"/>
              <a:t>Use enlarged exhibits or evidence as powerful aids </a:t>
            </a:r>
          </a:p>
          <a:p>
            <a:pPr lvl="1"/>
            <a:r>
              <a:rPr lang="en-US" dirty="0"/>
              <a:t>Email us </a:t>
            </a:r>
            <a:r>
              <a:rPr lang="en-US" b="1" dirty="0"/>
              <a:t>in advance </a:t>
            </a:r>
            <a:r>
              <a:rPr lang="en-US" dirty="0"/>
              <a:t>if using an aid, exhibit, or PPT</a:t>
            </a:r>
          </a:p>
          <a:p>
            <a:endParaRPr lang="en-US" dirty="0"/>
          </a:p>
          <a:p>
            <a:endParaRPr lang="en-US" dirty="0"/>
          </a:p>
          <a:p>
            <a:endParaRPr lang="en-US" dirty="0"/>
          </a:p>
        </p:txBody>
      </p:sp>
    </p:spTree>
    <p:extLst>
      <p:ext uri="{BB962C8B-B14F-4D97-AF65-F5344CB8AC3E}">
        <p14:creationId xmlns:p14="http://schemas.microsoft.com/office/powerpoint/2010/main" val="3281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Judges are looking for…</a:t>
            </a:r>
          </a:p>
        </p:txBody>
      </p:sp>
      <p:sp>
        <p:nvSpPr>
          <p:cNvPr id="3" name="Content Placeholder 2"/>
          <p:cNvSpPr>
            <a:spLocks noGrp="1"/>
          </p:cNvSpPr>
          <p:nvPr>
            <p:ph idx="1"/>
          </p:nvPr>
        </p:nvSpPr>
        <p:spPr>
          <a:xfrm>
            <a:off x="875201" y="1523528"/>
            <a:ext cx="9487999" cy="4761942"/>
          </a:xfrm>
        </p:spPr>
        <p:txBody>
          <a:bodyPr>
            <a:normAutofit fontScale="77500" lnSpcReduction="20000"/>
          </a:bodyPr>
          <a:lstStyle/>
          <a:p>
            <a:pPr marL="0" indent="0">
              <a:buNone/>
            </a:pPr>
            <a:r>
              <a:rPr lang="en-US" dirty="0"/>
              <a:t>Organization</a:t>
            </a:r>
          </a:p>
          <a:p>
            <a:pPr lvl="1"/>
            <a:r>
              <a:rPr lang="en-US" dirty="0"/>
              <a:t>Theme &amp; Prayer for Relief</a:t>
            </a:r>
          </a:p>
          <a:p>
            <a:pPr lvl="2"/>
            <a:r>
              <a:rPr lang="en-US"/>
              <a:t>Don’t say </a:t>
            </a:r>
            <a:r>
              <a:rPr lang="en-US" dirty="0"/>
              <a:t>“may it please the court.”</a:t>
            </a:r>
          </a:p>
          <a:p>
            <a:pPr lvl="2"/>
            <a:r>
              <a:rPr lang="en-US" dirty="0"/>
              <a:t>Criminal Example (State’s Closing): “Three steps was all it took for the Defendant to plunge his knife into Mr. Smith’s chest. Three simple steps: One, to make the conscious choice to end a life. Two, to raise the knife above his head. And three, to swing it back down---ending Mr. Smith’s life. You see, we’re here today because of the Defendant’s conscious disregard for the sanctity of human life. And that’s why the State asks you to find him guilty of murder in the first degree.</a:t>
            </a:r>
          </a:p>
          <a:p>
            <a:pPr lvl="1"/>
            <a:r>
              <a:rPr lang="en-US" dirty="0"/>
              <a:t>Quick Facts</a:t>
            </a:r>
          </a:p>
          <a:p>
            <a:pPr lvl="2"/>
            <a:r>
              <a:rPr lang="en-US" dirty="0"/>
              <a:t>No more than 45 seconds recap</a:t>
            </a:r>
          </a:p>
          <a:p>
            <a:pPr lvl="1"/>
            <a:r>
              <a:rPr lang="en-US" dirty="0"/>
              <a:t>Main Argument (deal with weaknesses, too!)</a:t>
            </a:r>
          </a:p>
          <a:p>
            <a:pPr lvl="2"/>
            <a:r>
              <a:rPr lang="en-US" dirty="0"/>
              <a:t>Details on how facts support/don’t support the charges</a:t>
            </a:r>
          </a:p>
          <a:p>
            <a:pPr lvl="2"/>
            <a:r>
              <a:rPr lang="en-US" dirty="0"/>
              <a:t>Details on how weaknesses are there, but you should still win because X</a:t>
            </a:r>
          </a:p>
          <a:p>
            <a:pPr lvl="1"/>
            <a:r>
              <a:rPr lang="en-US" dirty="0"/>
              <a:t>Applicable Statutes / Jury Instructions / Burden of Proof</a:t>
            </a:r>
          </a:p>
          <a:p>
            <a:pPr lvl="2"/>
            <a:r>
              <a:rPr lang="en-US" dirty="0"/>
              <a:t>Explain Burden and how it was met (or not met)</a:t>
            </a:r>
          </a:p>
          <a:p>
            <a:pPr lvl="2"/>
            <a:r>
              <a:rPr lang="en-US" dirty="0"/>
              <a:t>Check off each element and explain why they’ve been proven (or not proven)</a:t>
            </a:r>
          </a:p>
          <a:p>
            <a:pPr lvl="1"/>
            <a:r>
              <a:rPr lang="en-US" dirty="0"/>
              <a:t>Theme &amp; Prayer</a:t>
            </a:r>
          </a:p>
          <a:p>
            <a:pPr lvl="2"/>
            <a:r>
              <a:rPr lang="en-US" dirty="0"/>
              <a:t>End strongly with theme and prayer---let it linger in air. Don’t say “Thank you.”</a:t>
            </a:r>
          </a:p>
          <a:p>
            <a:pPr marL="0" indent="0">
              <a:buNone/>
            </a:pPr>
            <a:r>
              <a:rPr lang="en-US" dirty="0"/>
              <a:t>Oral Advocacy Skills</a:t>
            </a:r>
          </a:p>
          <a:p>
            <a:pPr lvl="1"/>
            <a:r>
              <a:rPr lang="en-US" dirty="0"/>
              <a:t>Tone, pacing, gestures, voice, courtroom manner, persuasiveness</a:t>
            </a:r>
          </a:p>
          <a:p>
            <a:pPr lvl="1"/>
            <a:endParaRPr lang="en-US" dirty="0"/>
          </a:p>
        </p:txBody>
      </p:sp>
    </p:spTree>
    <p:extLst>
      <p:ext uri="{BB962C8B-B14F-4D97-AF65-F5344CB8AC3E}">
        <p14:creationId xmlns:p14="http://schemas.microsoft.com/office/powerpoint/2010/main" val="345290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to Prepare</a:t>
            </a:r>
          </a:p>
        </p:txBody>
      </p:sp>
      <p:sp>
        <p:nvSpPr>
          <p:cNvPr id="3" name="Content Placeholder 2"/>
          <p:cNvSpPr>
            <a:spLocks noGrp="1"/>
          </p:cNvSpPr>
          <p:nvPr>
            <p:ph idx="1"/>
          </p:nvPr>
        </p:nvSpPr>
        <p:spPr>
          <a:xfrm>
            <a:off x="646112" y="1467854"/>
            <a:ext cx="9403742" cy="4780546"/>
          </a:xfrm>
        </p:spPr>
        <p:txBody>
          <a:bodyPr>
            <a:normAutofit lnSpcReduction="10000"/>
          </a:bodyPr>
          <a:lstStyle/>
          <a:p>
            <a:r>
              <a:rPr lang="en-US" dirty="0"/>
              <a:t>Memorize entire close!</a:t>
            </a:r>
          </a:p>
          <a:p>
            <a:r>
              <a:rPr lang="en-US" dirty="0"/>
              <a:t>Develop Theme</a:t>
            </a:r>
          </a:p>
          <a:p>
            <a:pPr lvl="1"/>
            <a:r>
              <a:rPr lang="en-US" dirty="0"/>
              <a:t>Simple, few-word sound bite that anchors the case </a:t>
            </a:r>
          </a:p>
          <a:p>
            <a:pPr lvl="2"/>
            <a:r>
              <a:rPr lang="en-US" dirty="0"/>
              <a:t>Ex: Three steps…</a:t>
            </a:r>
          </a:p>
          <a:p>
            <a:r>
              <a:rPr lang="en-US" dirty="0"/>
              <a:t>Write out Bullet Point Structure (NOT PROSE)</a:t>
            </a:r>
          </a:p>
          <a:p>
            <a:pPr lvl="1"/>
            <a:r>
              <a:rPr lang="en-US" dirty="0"/>
              <a:t>Don’t rely heavily on your notes</a:t>
            </a:r>
          </a:p>
          <a:p>
            <a:r>
              <a:rPr lang="en-US" dirty="0"/>
              <a:t>Practice out loud in front of friends, family, peers…</a:t>
            </a:r>
          </a:p>
          <a:p>
            <a:r>
              <a:rPr lang="en-US" dirty="0"/>
              <a:t>Time yourself</a:t>
            </a:r>
          </a:p>
          <a:p>
            <a:r>
              <a:rPr lang="en-US" dirty="0"/>
              <a:t>Videotape yourself</a:t>
            </a:r>
          </a:p>
          <a:p>
            <a:pPr lvl="1"/>
            <a:r>
              <a:rPr lang="en-US" dirty="0"/>
              <a:t>Nervous habits, ticks</a:t>
            </a:r>
          </a:p>
          <a:p>
            <a:pPr lvl="2"/>
            <a:r>
              <a:rPr lang="en-US" dirty="0"/>
              <a:t>“Um…”</a:t>
            </a:r>
          </a:p>
          <a:p>
            <a:pPr lvl="2"/>
            <a:r>
              <a:rPr lang="en-US" dirty="0"/>
              <a:t>Hands</a:t>
            </a:r>
          </a:p>
          <a:p>
            <a:pPr lvl="2"/>
            <a:r>
              <a:rPr lang="en-US" dirty="0"/>
              <a:t>Posture</a:t>
            </a:r>
          </a:p>
        </p:txBody>
      </p:sp>
    </p:spTree>
    <p:extLst>
      <p:ext uri="{BB962C8B-B14F-4D97-AF65-F5344CB8AC3E}">
        <p14:creationId xmlns:p14="http://schemas.microsoft.com/office/powerpoint/2010/main" val="284852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3426"/>
          </a:xfrm>
        </p:spPr>
        <p:txBody>
          <a:bodyPr>
            <a:normAutofit/>
          </a:bodyPr>
          <a:lstStyle/>
          <a:p>
            <a:pPr algn="ctr"/>
            <a:r>
              <a:rPr lang="en-US" dirty="0"/>
              <a:t>Sign Up Online </a:t>
            </a:r>
            <a:br>
              <a:rPr lang="en-US" dirty="0"/>
            </a:br>
            <a:r>
              <a:rPr lang="en-US" sz="2400" dirty="0"/>
              <a:t>https://goo.gl/rQqae2</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a:t>First-Come, First-Served</a:t>
            </a:r>
          </a:p>
          <a:p>
            <a:pPr lvl="1"/>
            <a:r>
              <a:rPr lang="en-US" dirty="0"/>
              <a:t>Sign-ups open TODAY at 2; close Wednesday, Feb. 28</a:t>
            </a:r>
            <a:r>
              <a:rPr lang="en-US" baseline="30000" dirty="0"/>
              <a:t>th</a:t>
            </a:r>
            <a:r>
              <a:rPr lang="en-US" dirty="0"/>
              <a:t> (problem and schedule drops Saturday, Mar. 3</a:t>
            </a:r>
            <a:r>
              <a:rPr lang="en-US" baseline="30000" dirty="0"/>
              <a:t>rd</a:t>
            </a:r>
            <a:r>
              <a:rPr lang="en-US" dirty="0"/>
              <a:t>)</a:t>
            </a:r>
          </a:p>
          <a:p>
            <a:r>
              <a:rPr lang="en-US" dirty="0"/>
              <a:t>Can’t Time and Compete (pick 1 or the other)</a:t>
            </a:r>
          </a:p>
          <a:p>
            <a:r>
              <a:rPr lang="en-US" dirty="0"/>
              <a:t>Competitors (32)</a:t>
            </a:r>
          </a:p>
          <a:p>
            <a:pPr lvl="1"/>
            <a:r>
              <a:rPr lang="en-US" dirty="0"/>
              <a:t>8 slots open Monday, March 19</a:t>
            </a:r>
            <a:r>
              <a:rPr lang="en-US" baseline="30000" dirty="0"/>
              <a:t>th</a:t>
            </a:r>
            <a:endParaRPr lang="en-US" dirty="0"/>
          </a:p>
          <a:p>
            <a:pPr lvl="1"/>
            <a:r>
              <a:rPr lang="en-US" dirty="0"/>
              <a:t>24 slots open Tuesday, March 20</a:t>
            </a:r>
            <a:r>
              <a:rPr lang="en-US" baseline="30000" dirty="0"/>
              <a:t>th</a:t>
            </a:r>
            <a:endParaRPr lang="en-US" dirty="0"/>
          </a:p>
          <a:p>
            <a:r>
              <a:rPr lang="en-US" dirty="0"/>
              <a:t>Timers (5)</a:t>
            </a:r>
          </a:p>
          <a:p>
            <a:pPr lvl="1"/>
            <a:r>
              <a:rPr lang="en-US" dirty="0"/>
              <a:t>1 Monday, March 19</a:t>
            </a:r>
            <a:r>
              <a:rPr lang="en-US" baseline="30000" dirty="0"/>
              <a:t>th</a:t>
            </a:r>
            <a:r>
              <a:rPr lang="en-US" dirty="0"/>
              <a:t>; 3 Tuesday, March 20</a:t>
            </a:r>
            <a:r>
              <a:rPr lang="en-US" baseline="30000" dirty="0"/>
              <a:t>th</a:t>
            </a:r>
            <a:r>
              <a:rPr lang="en-US" dirty="0"/>
              <a:t>; 1 Thursday, March 22</a:t>
            </a:r>
            <a:r>
              <a:rPr lang="en-US" baseline="30000" dirty="0"/>
              <a:t>nd</a:t>
            </a:r>
            <a:endParaRPr lang="en-US" dirty="0"/>
          </a:p>
          <a:p>
            <a:pPr lvl="1"/>
            <a:r>
              <a:rPr lang="en-US" dirty="0"/>
              <a:t>Just over 3 hour (6-9:15) commitment</a:t>
            </a:r>
          </a:p>
          <a:p>
            <a:pPr lvl="1"/>
            <a:r>
              <a:rPr lang="en-US" dirty="0"/>
              <a:t>Free food</a:t>
            </a:r>
          </a:p>
          <a:p>
            <a:pPr lvl="1"/>
            <a:r>
              <a:rPr lang="en-US" dirty="0"/>
              <a:t>Looks </a:t>
            </a:r>
            <a:r>
              <a:rPr lang="en-US" i="1" dirty="0"/>
              <a:t>great</a:t>
            </a:r>
            <a:r>
              <a:rPr lang="en-US" dirty="0"/>
              <a:t> if want to join Board</a:t>
            </a:r>
          </a:p>
          <a:p>
            <a:pPr lvl="1"/>
            <a:r>
              <a:rPr lang="en-US" dirty="0"/>
              <a:t>Get to sit through multiple closings and judge feedback</a:t>
            </a:r>
          </a:p>
          <a:p>
            <a:pPr lvl="1"/>
            <a:r>
              <a:rPr lang="en-US" dirty="0"/>
              <a:t>Networking with judges!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92375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Prizes from American Association of Defense Counsel (AADC)</a:t>
            </a:r>
          </a:p>
        </p:txBody>
      </p:sp>
      <p:sp>
        <p:nvSpPr>
          <p:cNvPr id="3" name="Content Placeholder 2"/>
          <p:cNvSpPr>
            <a:spLocks noGrp="1"/>
          </p:cNvSpPr>
          <p:nvPr>
            <p:ph idx="1"/>
          </p:nvPr>
        </p:nvSpPr>
        <p:spPr/>
        <p:txBody>
          <a:bodyPr/>
          <a:lstStyle/>
          <a:p>
            <a:r>
              <a:rPr lang="en-US" dirty="0"/>
              <a:t>1st - $1000</a:t>
            </a:r>
          </a:p>
          <a:p>
            <a:r>
              <a:rPr lang="en-US" dirty="0"/>
              <a:t>2nd - $500 </a:t>
            </a:r>
          </a:p>
          <a:p>
            <a:r>
              <a:rPr lang="en-US" dirty="0"/>
              <a:t>3rd - $250</a:t>
            </a:r>
          </a:p>
        </p:txBody>
      </p:sp>
    </p:spTree>
    <p:extLst>
      <p:ext uri="{BB962C8B-B14F-4D97-AF65-F5344CB8AC3E}">
        <p14:creationId xmlns:p14="http://schemas.microsoft.com/office/powerpoint/2010/main" val="18017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p:txBody>
          <a:bodyPr/>
          <a:lstStyle/>
          <a:p>
            <a:r>
              <a:rPr lang="en-US" dirty="0"/>
              <a:t>Anything else: email </a:t>
            </a:r>
            <a:r>
              <a:rPr lang="en-US" dirty="0">
                <a:hlinkClick r:id="rId2"/>
              </a:rPr>
              <a:t>asu.moot.court.board@gmail.com</a:t>
            </a:r>
            <a:endParaRPr lang="en-US" dirty="0"/>
          </a:p>
          <a:p>
            <a:r>
              <a:rPr lang="en-US" dirty="0"/>
              <a:t>More Resources:</a:t>
            </a:r>
          </a:p>
          <a:p>
            <a:pPr lvl="1"/>
            <a:r>
              <a:rPr lang="en-US" dirty="0"/>
              <a:t>Videos, Rubric, Further Reading:</a:t>
            </a:r>
          </a:p>
          <a:p>
            <a:pPr lvl="2"/>
            <a:r>
              <a:rPr lang="en-US" dirty="0">
                <a:hlinkClick r:id="rId3"/>
              </a:rPr>
              <a:t>http://asulawmootcourt.org/internal-competitions/</a:t>
            </a:r>
            <a:endParaRPr lang="en-US" dirty="0"/>
          </a:p>
          <a:p>
            <a:pPr lvl="2"/>
            <a:endParaRPr lang="en-US" dirty="0"/>
          </a:p>
          <a:p>
            <a:pPr lvl="2"/>
            <a:endParaRPr lang="en-US" dirty="0"/>
          </a:p>
        </p:txBody>
      </p:sp>
    </p:spTree>
    <p:extLst>
      <p:ext uri="{BB962C8B-B14F-4D97-AF65-F5344CB8AC3E}">
        <p14:creationId xmlns:p14="http://schemas.microsoft.com/office/powerpoint/2010/main" val="420179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190</TotalTime>
  <Words>582</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Oplinger Closing Argument Competition</vt:lpstr>
      <vt:lpstr>General Info</vt:lpstr>
      <vt:lpstr>How It Works</vt:lpstr>
      <vt:lpstr>Judges are looking for…</vt:lpstr>
      <vt:lpstr>How to Prepare</vt:lpstr>
      <vt:lpstr>Sign Up Online  https://goo.gl/rQqae2</vt:lpstr>
      <vt:lpstr>Prizes from American Association of Defense Counsel (AADC)</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Jenckes Closing Argument Competition</dc:title>
  <dc:creator>Blake</dc:creator>
  <cp:lastModifiedBy>Nicholas Walter</cp:lastModifiedBy>
  <cp:revision>38</cp:revision>
  <dcterms:created xsi:type="dcterms:W3CDTF">2016-09-26T05:01:22Z</dcterms:created>
  <dcterms:modified xsi:type="dcterms:W3CDTF">2018-02-21T03:31:12Z</dcterms:modified>
</cp:coreProperties>
</file>