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03" autoAdjust="0"/>
    <p:restoredTop sz="94660"/>
  </p:normalViewPr>
  <p:slideViewPr>
    <p:cSldViewPr snapToGrid="0">
      <p:cViewPr varScale="1">
        <p:scale>
          <a:sx n="56" d="100"/>
          <a:sy n="56" d="100"/>
        </p:scale>
        <p:origin x="192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388E3-5E98-42A3-9F54-3CFDD85F3802}" type="datetimeFigureOut">
              <a:rPr lang="en-US" smtClean="0"/>
              <a:t>9/13/17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FB630F-45AF-4B10-86A8-87D199A2E3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25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u.moot.court.board@gmail.com" TargetMode="External"/><Relationship Id="rId3" Type="http://schemas.openxmlformats.org/officeDocument/2006/relationships/hyperlink" Target="http://asulawmootcourt.org/internal-competi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Jenckes Closing Argument Competition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Info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39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General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What: Jenckes Closing Argument Competition</a:t>
            </a:r>
          </a:p>
          <a:p>
            <a:r>
              <a:rPr lang="en-US" dirty="0" smtClean="0"/>
              <a:t>When: October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OR 3</a:t>
            </a:r>
            <a:r>
              <a:rPr lang="en-US" baseline="30000" dirty="0" smtClean="0"/>
              <a:t>rd</a:t>
            </a:r>
            <a:r>
              <a:rPr lang="en-US" dirty="0" smtClean="0"/>
              <a:t>,  AND 5th (Jenckes Cup: Nov. 3rd)</a:t>
            </a:r>
          </a:p>
          <a:p>
            <a:r>
              <a:rPr lang="en-US" dirty="0" smtClean="0"/>
              <a:t>Time: 5:30pm- 9pm</a:t>
            </a:r>
          </a:p>
          <a:p>
            <a:r>
              <a:rPr lang="en-US" dirty="0" smtClean="0"/>
              <a:t>Location: Arizona Center for Law &amp; Society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095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Teams of two give a 15 minute closing argument</a:t>
            </a:r>
          </a:p>
          <a:p>
            <a:pPr lvl="1"/>
            <a:r>
              <a:rPr lang="en-US" dirty="0" smtClean="0"/>
              <a:t>Typically 7 ½ mins a person</a:t>
            </a:r>
          </a:p>
          <a:p>
            <a:pPr lvl="1"/>
            <a:r>
              <a:rPr lang="en-US" dirty="0" smtClean="0"/>
              <a:t>Judges act as a Jury</a:t>
            </a:r>
          </a:p>
          <a:p>
            <a:pPr lvl="1"/>
            <a:r>
              <a:rPr lang="en-US" dirty="0" smtClean="0"/>
              <a:t>Closed Universe Problem (no outside jury instructions/statutes)</a:t>
            </a:r>
          </a:p>
          <a:p>
            <a:r>
              <a:rPr lang="en-US" dirty="0" smtClean="0"/>
              <a:t>PPT, props, and visual aids encouraged!</a:t>
            </a:r>
          </a:p>
          <a:p>
            <a:pPr lvl="1"/>
            <a:r>
              <a:rPr lang="en-US" dirty="0" smtClean="0"/>
              <a:t>Judges like extras if helpful </a:t>
            </a:r>
          </a:p>
          <a:p>
            <a:pPr lvl="1"/>
            <a:r>
              <a:rPr lang="en-US" dirty="0" smtClean="0"/>
              <a:t>Email us in advance if using one of the above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Judges are looking for…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523528"/>
            <a:ext cx="8946541" cy="41954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Organization</a:t>
            </a:r>
            <a:endParaRPr lang="en-US" dirty="0"/>
          </a:p>
          <a:p>
            <a:pPr lvl="1"/>
            <a:r>
              <a:rPr lang="en-US" dirty="0" smtClean="0"/>
              <a:t>Theme &amp; Prayer</a:t>
            </a:r>
          </a:p>
          <a:p>
            <a:pPr lvl="2"/>
            <a:r>
              <a:rPr lang="en-US" dirty="0" smtClean="0"/>
              <a:t>No “may it please the court.”</a:t>
            </a:r>
          </a:p>
          <a:p>
            <a:pPr lvl="1"/>
            <a:r>
              <a:rPr lang="en-US" dirty="0" smtClean="0"/>
              <a:t>Quick Facts</a:t>
            </a:r>
          </a:p>
          <a:p>
            <a:pPr lvl="1"/>
            <a:r>
              <a:rPr lang="en-US" dirty="0" smtClean="0"/>
              <a:t>Main Argument (deal with weaknesses, too!)</a:t>
            </a:r>
          </a:p>
          <a:p>
            <a:pPr lvl="1"/>
            <a:r>
              <a:rPr lang="en-US" dirty="0" smtClean="0"/>
              <a:t>Applicable Statutes / Jury Instructions</a:t>
            </a:r>
          </a:p>
          <a:p>
            <a:pPr lvl="1"/>
            <a:r>
              <a:rPr lang="en-US" dirty="0" smtClean="0"/>
              <a:t>Theme &amp; Prayer</a:t>
            </a:r>
          </a:p>
          <a:p>
            <a:pPr lvl="2"/>
            <a:r>
              <a:rPr lang="en-US" dirty="0" smtClean="0"/>
              <a:t>End strongly and let it linger in air. Don’t say “Thank you.”</a:t>
            </a:r>
          </a:p>
          <a:p>
            <a:pPr marL="0" indent="0">
              <a:buNone/>
            </a:pPr>
            <a:r>
              <a:rPr lang="en-US" dirty="0" smtClean="0"/>
              <a:t>Oral Advocacy Skills</a:t>
            </a:r>
          </a:p>
          <a:p>
            <a:pPr lvl="1"/>
            <a:r>
              <a:rPr lang="en-US" dirty="0" smtClean="0"/>
              <a:t>Tone, pacing, gestures, voice, courtroom manner, persuasiveness</a:t>
            </a:r>
          </a:p>
          <a:p>
            <a:pPr marL="0" indent="0">
              <a:buNone/>
            </a:pPr>
            <a:r>
              <a:rPr lang="en-US" dirty="0" smtClean="0"/>
              <a:t>Teamwork</a:t>
            </a:r>
            <a:endParaRPr lang="en-US" dirty="0"/>
          </a:p>
          <a:p>
            <a:pPr lvl="1"/>
            <a:r>
              <a:rPr lang="en-US" dirty="0" smtClean="0"/>
              <a:t>Team chemistry, synergy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0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to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467854"/>
            <a:ext cx="9403742" cy="47805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Know facts cold</a:t>
            </a:r>
          </a:p>
          <a:p>
            <a:r>
              <a:rPr lang="en-US" dirty="0" smtClean="0"/>
              <a:t>Develop Theme</a:t>
            </a:r>
          </a:p>
          <a:p>
            <a:pPr lvl="1"/>
            <a:r>
              <a:rPr lang="en-US" dirty="0" smtClean="0"/>
              <a:t>Simple,</a:t>
            </a:r>
            <a:r>
              <a:rPr lang="en-US" dirty="0"/>
              <a:t> few-word sound bite that anchors the case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Ex: Seven steps… Seven steps is all it took.</a:t>
            </a:r>
          </a:p>
          <a:p>
            <a:r>
              <a:rPr lang="en-US" dirty="0" smtClean="0"/>
              <a:t>Write out Bullet Point Structure (NOT PROSE)</a:t>
            </a:r>
          </a:p>
          <a:p>
            <a:pPr lvl="1"/>
            <a:r>
              <a:rPr lang="en-US" dirty="0" smtClean="0"/>
              <a:t>Don’t rely heavily on your notes</a:t>
            </a:r>
          </a:p>
          <a:p>
            <a:r>
              <a:rPr lang="en-US" dirty="0" smtClean="0"/>
              <a:t>Practice out loud in front of friends, family etc.</a:t>
            </a:r>
          </a:p>
          <a:p>
            <a:r>
              <a:rPr lang="en-US" dirty="0" smtClean="0"/>
              <a:t>Time yourself</a:t>
            </a:r>
          </a:p>
          <a:p>
            <a:r>
              <a:rPr lang="en-US" dirty="0" smtClean="0"/>
              <a:t>Videotape yourself</a:t>
            </a:r>
          </a:p>
          <a:p>
            <a:pPr lvl="1"/>
            <a:r>
              <a:rPr lang="en-US" dirty="0" smtClean="0"/>
              <a:t>Nervous habits</a:t>
            </a:r>
          </a:p>
          <a:p>
            <a:pPr lvl="2"/>
            <a:r>
              <a:rPr lang="en-US" dirty="0" smtClean="0"/>
              <a:t>“Um…”</a:t>
            </a:r>
          </a:p>
          <a:p>
            <a:pPr lvl="2"/>
            <a:r>
              <a:rPr lang="en-US" dirty="0" smtClean="0"/>
              <a:t>Hands</a:t>
            </a:r>
          </a:p>
          <a:p>
            <a:pPr lvl="2"/>
            <a:r>
              <a:rPr lang="en-US" dirty="0" smtClean="0"/>
              <a:t>Posture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2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Sign Up </a:t>
            </a:r>
            <a:r>
              <a:rPr lang="en-US" dirty="0" smtClean="0"/>
              <a:t>On OUR WEBSITE </a:t>
            </a:r>
            <a:br>
              <a:rPr lang="en-US" dirty="0" smtClean="0"/>
            </a:br>
            <a:r>
              <a:rPr lang="en-US" dirty="0" err="1" smtClean="0"/>
              <a:t>asulawmootcourt.org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First-Come, First-Served</a:t>
            </a:r>
          </a:p>
          <a:p>
            <a:r>
              <a:rPr lang="en-US" dirty="0" smtClean="0"/>
              <a:t>Competitors ( 30 team cap)</a:t>
            </a:r>
          </a:p>
          <a:p>
            <a:pPr lvl="1"/>
            <a:r>
              <a:rPr lang="en-US" dirty="0" smtClean="0"/>
              <a:t>As a Team or Single (We CAN play match-maker)</a:t>
            </a:r>
          </a:p>
          <a:p>
            <a:pPr lvl="1"/>
            <a:r>
              <a:rPr lang="en-US" dirty="0" smtClean="0"/>
              <a:t>Only one partner needs to sign up </a:t>
            </a:r>
            <a:r>
              <a:rPr lang="mr-IN" dirty="0" smtClean="0"/>
              <a:t>–</a:t>
            </a:r>
            <a:r>
              <a:rPr lang="en-US" dirty="0" smtClean="0"/>
              <a:t> know each others’ schedule </a:t>
            </a:r>
          </a:p>
          <a:p>
            <a:r>
              <a:rPr lang="en-US" dirty="0" smtClean="0"/>
              <a:t>Timers (6 timer cap)</a:t>
            </a:r>
            <a:endParaRPr lang="en-US" dirty="0"/>
          </a:p>
          <a:p>
            <a:pPr lvl="1"/>
            <a:r>
              <a:rPr lang="en-US" dirty="0" smtClean="0"/>
              <a:t>5:30 </a:t>
            </a:r>
            <a:r>
              <a:rPr lang="mr-IN" dirty="0" smtClean="0"/>
              <a:t>–</a:t>
            </a:r>
            <a:r>
              <a:rPr lang="en-US" dirty="0" smtClean="0"/>
              <a:t> 9pm commitment</a:t>
            </a:r>
          </a:p>
          <a:p>
            <a:pPr lvl="1"/>
            <a:r>
              <a:rPr lang="en-US" dirty="0" smtClean="0"/>
              <a:t>Free food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375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Prizes (Thanks Jones, Skelton, &amp; Hochuli!)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$$$ </a:t>
            </a:r>
            <a:endParaRPr lang="en-US" dirty="0"/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/>
              <a:t>Place: $350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Place: $250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Place: $</a:t>
            </a:r>
            <a:r>
              <a:rPr lang="en-US" dirty="0" smtClean="0"/>
              <a:t>125</a:t>
            </a:r>
            <a:endParaRPr lang="en-US" dirty="0" smtClean="0"/>
          </a:p>
          <a:p>
            <a:r>
              <a:rPr lang="en-US" dirty="0" smtClean="0"/>
              <a:t>Luncheon: Networking event with JSH!</a:t>
            </a:r>
          </a:p>
          <a:p>
            <a:r>
              <a:rPr lang="en-US" dirty="0" smtClean="0"/>
              <a:t>Coaching for the Final Round (</a:t>
            </a:r>
            <a:r>
              <a:rPr lang="en-US" dirty="0" err="1" smtClean="0"/>
              <a:t>Jenckes</a:t>
            </a:r>
            <a:r>
              <a:rPr lang="en-US" dirty="0" smtClean="0"/>
              <a:t> Cup)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else: email </a:t>
            </a:r>
            <a:r>
              <a:rPr lang="en-US" dirty="0" smtClean="0">
                <a:hlinkClick r:id="rId2"/>
              </a:rPr>
              <a:t>asu.moot.court.board@gmail.com</a:t>
            </a:r>
            <a:endParaRPr lang="en-US" dirty="0" smtClean="0"/>
          </a:p>
          <a:p>
            <a:r>
              <a:rPr lang="en-US" dirty="0" smtClean="0"/>
              <a:t>Client Counseling Scoring Sheets: </a:t>
            </a:r>
          </a:p>
          <a:p>
            <a:pPr lvl="1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Floor Student Lounge, Lunch Hour </a:t>
            </a:r>
          </a:p>
          <a:p>
            <a:r>
              <a:rPr lang="en-US" dirty="0" smtClean="0"/>
              <a:t>More Resources:</a:t>
            </a:r>
          </a:p>
          <a:p>
            <a:pPr lvl="1"/>
            <a:r>
              <a:rPr lang="en-US" dirty="0" smtClean="0"/>
              <a:t>Videos, Rubric, Further Reading:</a:t>
            </a:r>
          </a:p>
          <a:p>
            <a:pPr lvl="2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://asulawmootcourt.org/internal-competitions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179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128</TotalTime>
  <Words>361</Words>
  <Application>Microsoft Macintosh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Gill Sans MT</vt:lpstr>
      <vt:lpstr>Mangal</vt:lpstr>
      <vt:lpstr>Arial</vt:lpstr>
      <vt:lpstr>Gallery</vt:lpstr>
      <vt:lpstr>Jenckes Closing Argument Competition</vt:lpstr>
      <vt:lpstr>General Info</vt:lpstr>
      <vt:lpstr>How It Works</vt:lpstr>
      <vt:lpstr>Judges are looking for…</vt:lpstr>
      <vt:lpstr>How to Prepare</vt:lpstr>
      <vt:lpstr>Sign Up On OUR WEBSITE  asulawmootcourt.org</vt:lpstr>
      <vt:lpstr>Prizes (Thanks Jones, Skelton, &amp; Hochuli!)</vt:lpstr>
      <vt:lpstr>Questions?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Jenckes Closing Argument Competition</dc:title>
  <dc:creator>Blake</dc:creator>
  <cp:lastModifiedBy>Sarah Oliver</cp:lastModifiedBy>
  <cp:revision>13</cp:revision>
  <dcterms:created xsi:type="dcterms:W3CDTF">2016-09-26T05:01:22Z</dcterms:created>
  <dcterms:modified xsi:type="dcterms:W3CDTF">2017-09-13T18:01:19Z</dcterms:modified>
</cp:coreProperties>
</file>